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webextensions/webextension2.xml" ContentType="application/vnd.ms-office.webextension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57" r:id="rId4"/>
    <p:sldId id="258" r:id="rId5"/>
    <p:sldId id="267" r:id="rId6"/>
    <p:sldId id="271" r:id="rId7"/>
    <p:sldId id="261" r:id="rId8"/>
    <p:sldId id="262" r:id="rId9"/>
    <p:sldId id="263" r:id="rId10"/>
  </p:sldIdLst>
  <p:sldSz cx="9144000" cy="5143500" type="screen16x9"/>
  <p:notesSz cx="5143500" cy="9144000"/>
  <p:custDataLst>
    <p:tags r:id="rId12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3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485"/>
    <p:restoredTop sz="96317"/>
  </p:normalViewPr>
  <p:slideViewPr>
    <p:cSldViewPr snapToGrid="0" snapToObjects="1">
      <p:cViewPr>
        <p:scale>
          <a:sx n="100" d="100"/>
          <a:sy n="100" d="100"/>
        </p:scale>
        <p:origin x="2088" y="13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9994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1188720"/>
            <a:ext cx="8412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Amplified by Design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11480" y="23317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TikTok's Engagement Logic, Misogynistic Content,</a:t>
            </a:r>
            <a:endParaRPr lang="en-US" sz="1600" dirty="0"/>
          </a:p>
          <a:p>
            <a:pPr marL="0" indent="0" algn="l">
              <a:buNone/>
            </a:pPr>
            <a:r>
              <a:rPr lang="en-US" sz="16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Limits of Platform Governance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11480" y="329184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347472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Iman Ghasempour</a:t>
            </a:r>
            <a:endParaRPr lang="en-US" sz="1300" dirty="0"/>
          </a:p>
          <a:p>
            <a:pPr marL="0" indent="0" algn="l">
              <a:buNone/>
            </a:pPr>
            <a:r>
              <a:rPr lang="en-US" sz="13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Challenges in New Media and Management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>
                <a:extLst>
                  <a:ext uri="{FF2B5EF4-FFF2-40B4-BE49-F238E27FC236}">
                    <a16:creationId xmlns:a16="http://schemas.microsoft.com/office/drawing/2014/main" id="{781A1C4D-8326-A3DB-5E85-C85D2457C87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54960934"/>
                  </p:ext>
                </p:extLst>
              </p:nvPr>
            </p:nvGraphicFramePr>
            <p:xfrm>
              <a:off x="0" y="0"/>
              <a:ext cx="9144000" cy="51435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2" name="Add-in 1">
                <a:extLst>
                  <a:ext uri="{FF2B5EF4-FFF2-40B4-BE49-F238E27FC236}">
                    <a16:creationId xmlns:a16="http://schemas.microsoft.com/office/drawing/2014/main" id="{781A1C4D-8326-A3DB-5E85-C85D2457C87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9144000" cy="5143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4540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320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ARGUMENT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11480" y="777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Main Points: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8321040" cy="1051560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11480" y="1417320"/>
            <a:ext cx="91440" cy="10515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149047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280160" y="1508760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Platform is the Problem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280160" y="1892808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TikTok's engagement-driven business model algorithmically rewards misogynistic content for its capacity to generate interaction — this is a structural outcome, not a moderation failure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11480" y="2606040"/>
            <a:ext cx="8321040" cy="1051560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11480" y="2606040"/>
            <a:ext cx="91440" cy="10515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40080" y="267919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280160" y="2697480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 has Failed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80160" y="3081528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Self-regulation, advertiser pressure, and the DSA all focus on content removal — none challenge the algorithmic and profit logics that make harmful content valuable to circulate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411480" y="3794760"/>
            <a:ext cx="8321040" cy="1051560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411480" y="3794760"/>
            <a:ext cx="91440" cy="10515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3867912"/>
            <a:ext cx="502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280160" y="3886200"/>
            <a:ext cx="7132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Structural Regulation is Necessary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280160" y="4270248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governance requires algorithmic accountability, human rights-based risk assessments, and frameworks that treat misogyny as a structural feature of platform design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F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Platform Built to Reward Engagement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57200" y="1691640"/>
            <a:ext cx="2606040" cy="2606040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91440" cy="2606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8288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1B+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640080" y="26974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Active Users (2023)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310896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of the world's most powerful communication infrastructures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1691640"/>
            <a:ext cx="2606040" cy="2606040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91840" y="1691640"/>
            <a:ext cx="91440" cy="2606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0" y="18288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3474720" y="26974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Approaches Tried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474720" y="310896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Self-regulation · advertiser pressure · DSA — all content-focused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126480" y="1691640"/>
            <a:ext cx="2606040" cy="2606040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126480" y="1691640"/>
            <a:ext cx="91440" cy="26060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309360" y="182880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</a:t>
            </a:r>
            <a:endParaRPr lang="en-US" sz="4200" dirty="0"/>
          </a:p>
        </p:txBody>
      </p:sp>
      <p:sp>
        <p:nvSpPr>
          <p:cNvPr id="17" name="Text 15"/>
          <p:cNvSpPr/>
          <p:nvPr/>
        </p:nvSpPr>
        <p:spPr>
          <a:xfrm>
            <a:off x="6309360" y="269748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 to the Algorithm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09360" y="3108960"/>
            <a:ext cx="2286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of these responses touch the business logic that amplifies harm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&amp; THE ATTENTION ECONOMY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Surveillance Machine, Not a Social Platform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3931920" cy="2667000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93192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40080" y="1689100"/>
            <a:ext cx="365760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Engagement-to-Revenue Pipeline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968500"/>
            <a:ext cx="3566160" cy="215443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TikTok monetises through advertising and digital goods — both require maximum time-on-platform</a:t>
            </a:r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engagement = more data = more targeted ads = higher revenue</a:t>
            </a:r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algorithm optimises for engagement volume — no incentive to distinguish constructive from harmful content</a:t>
            </a:r>
          </a:p>
          <a:p>
            <a:pPr marL="0" indent="0" algn="l">
              <a:spcAft>
                <a:spcPts val="400"/>
              </a:spcAft>
              <a:buNone/>
            </a:pPr>
            <a:r>
              <a:rPr lang="en-US" sz="1300" i="1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user is not the customer; the user is the product"</a:t>
            </a:r>
          </a:p>
        </p:txBody>
      </p:sp>
      <p:sp>
        <p:nvSpPr>
          <p:cNvPr id="8" name="Shape 6"/>
          <p:cNvSpPr/>
          <p:nvPr/>
        </p:nvSpPr>
        <p:spPr>
          <a:xfrm>
            <a:off x="4663440" y="1554480"/>
            <a:ext cx="4023360" cy="2667000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663440" y="1554480"/>
            <a:ext cx="40233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846320" y="1689100"/>
            <a:ext cx="383540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Misogyny Pays the Algorithm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46320" y="1968500"/>
            <a:ext cx="3657600" cy="195438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b="1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Misogynistic content generates both support and outrage — both register as engagement</a:t>
            </a:r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makes it doubly profitable: it needs a reactive audience, not a sympathetic one</a:t>
            </a:r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Short-form video privileges emotional provocation, rewarding content designed to trigger responses</a:t>
            </a:r>
          </a:p>
          <a:p>
            <a:pPr marL="342900" indent="-342900" algn="l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F2F0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algorithm is indifferent to endorsement or condemnation — it only measures interaction</a:t>
            </a:r>
          </a:p>
        </p:txBody>
      </p:sp>
      <p:sp>
        <p:nvSpPr>
          <p:cNvPr id="20" name="Shape 20"/>
          <p:cNvSpPr/>
          <p:nvPr/>
        </p:nvSpPr>
        <p:spPr>
          <a:xfrm>
            <a:off x="0" y="4493014"/>
            <a:ext cx="9144000" cy="650485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txBody>
          <a:bodyPr wrap="square" lIns="0" tIns="0" rIns="0" bIns="0"/>
          <a:lstStyle/>
          <a:p>
            <a:endParaRPr lang="en-US"/>
          </a:p>
        </p:txBody>
      </p:sp>
      <p:sp>
        <p:nvSpPr>
          <p:cNvPr id="21" name="Text 21"/>
          <p:cNvSpPr txBox="1"/>
          <p:nvPr/>
        </p:nvSpPr>
        <p:spPr>
          <a:xfrm>
            <a:off x="368300" y="4522969"/>
            <a:ext cx="8407400" cy="5461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Fuchs (2024): TikTok is “a surveillance machine that treats user data as a commodity to be exploited for capital accumulation, not democratic communication”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271744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MISOGYNY AS STRUCTURAL OUTCOME</a:t>
            </a:r>
            <a:endParaRPr lang="en-US" sz="2000" dirty="0"/>
          </a:p>
        </p:txBody>
      </p:sp>
      <p:sp>
        <p:nvSpPr>
          <p:cNvPr id="3" name="Text 1"/>
          <p:cNvSpPr txBox="1"/>
          <p:nvPr/>
        </p:nvSpPr>
        <p:spPr>
          <a:xfrm>
            <a:off x="457200" y="824230"/>
            <a:ext cx="8229600" cy="406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marL="0" indent="0" algn="l">
              <a:buNone/>
            </a:pPr>
            <a:r>
              <a:rPr lang="en-US" b="1" dirty="0">
                <a:solidFill>
                  <a:srgbClr val="1A1F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Steps from Ideology to Amplification</a:t>
            </a:r>
            <a:endParaRPr lang="en-US" dirty="0"/>
          </a:p>
        </p:txBody>
      </p:sp>
      <p:sp>
        <p:nvSpPr>
          <p:cNvPr id="30" name="Chevron 1"/>
          <p:cNvSpPr/>
          <p:nvPr/>
        </p:nvSpPr>
        <p:spPr>
          <a:xfrm>
            <a:off x="457200" y="1460500"/>
            <a:ext cx="2032000" cy="863600"/>
          </a:xfrm>
          <a:prstGeom prst="homePlate">
            <a:avLst>
              <a:gd name="adj" fmla="val 18000"/>
            </a:avLst>
          </a:prstGeom>
          <a:solidFill>
            <a:srgbClr val="2C3E6B"/>
          </a:solidFill>
          <a:ln>
            <a:noFill/>
          </a:ln>
        </p:spPr>
        <p:txBody>
          <a:bodyPr wrap="square" lIns="91440" tIns="45720" rIns="182880" bIns="4572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</a:rPr>
              <a:t>Right-Wing Authoritarianism</a:t>
            </a:r>
          </a:p>
        </p:txBody>
      </p:sp>
      <p:sp>
        <p:nvSpPr>
          <p:cNvPr id="31" name="Desc 1"/>
          <p:cNvSpPr txBox="1"/>
          <p:nvPr/>
        </p:nvSpPr>
        <p:spPr>
          <a:xfrm>
            <a:off x="457200" y="2514600"/>
            <a:ext cx="2032000" cy="1778000"/>
          </a:xfrm>
          <a:prstGeom prst="roundRect">
            <a:avLst>
              <a:gd name="adj" fmla="val 5000"/>
            </a:avLst>
          </a:prstGeom>
          <a:solidFill>
            <a:srgbClr val="1A1F3C"/>
          </a:solidFill>
          <a:ln>
            <a:noFill/>
          </a:ln>
        </p:spPr>
        <p:txBody>
          <a:bodyPr wrap="square" lIns="91440" tIns="72000" rIns="91440" bIns="7200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200" dirty="0">
                <a:solidFill>
                  <a:srgbClr val="F2F0EB"/>
                </a:solidFill>
                <a:latin typeface="Calibri" pitchFamily="34" charset="0"/>
              </a:rPr>
              <a:t>Militant patriarchy: subordination of women as foundational ideology</a:t>
            </a:r>
          </a:p>
          <a:p>
            <a:pPr marL="0" indent="0" algn="l">
              <a:buNone/>
            </a:pPr>
            <a:r>
              <a:rPr lang="en-US" sz="1100" i="1" dirty="0">
                <a:solidFill>
                  <a:srgbClr val="8B8FA8"/>
                </a:solidFill>
                <a:latin typeface="Calibri" pitchFamily="34" charset="0"/>
              </a:rPr>
              <a:t>Fuchs, 2024</a:t>
            </a:r>
          </a:p>
        </p:txBody>
      </p:sp>
      <p:sp>
        <p:nvSpPr>
          <p:cNvPr id="32" name="Chevron 2"/>
          <p:cNvSpPr/>
          <p:nvPr/>
        </p:nvSpPr>
        <p:spPr>
          <a:xfrm>
            <a:off x="2540000" y="1460500"/>
            <a:ext cx="2032000" cy="863600"/>
          </a:xfrm>
          <a:prstGeom prst="homePlate">
            <a:avLst>
              <a:gd name="adj" fmla="val 18000"/>
            </a:avLst>
          </a:prstGeom>
          <a:solidFill>
            <a:srgbClr val="1A2D5A"/>
          </a:solidFill>
          <a:ln>
            <a:noFill/>
          </a:ln>
        </p:spPr>
        <p:txBody>
          <a:bodyPr wrap="square" lIns="91440" tIns="45720" rIns="182880" bIns="4572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</a:rPr>
              <a:t>The Manosphere</a:t>
            </a:r>
          </a:p>
        </p:txBody>
      </p:sp>
      <p:sp>
        <p:nvSpPr>
          <p:cNvPr id="33" name="Desc 2"/>
          <p:cNvSpPr txBox="1"/>
          <p:nvPr/>
        </p:nvSpPr>
        <p:spPr>
          <a:xfrm>
            <a:off x="2540000" y="2514600"/>
            <a:ext cx="2032000" cy="1778000"/>
          </a:xfrm>
          <a:prstGeom prst="roundRect">
            <a:avLst>
              <a:gd name="adj" fmla="val 5000"/>
            </a:avLst>
          </a:prstGeom>
          <a:solidFill>
            <a:srgbClr val="1A1F3C"/>
          </a:solidFill>
          <a:ln>
            <a:noFill/>
          </a:ln>
        </p:spPr>
        <p:txBody>
          <a:bodyPr wrap="square" lIns="91440" tIns="72000" rIns="91440" bIns="7200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200" dirty="0">
                <a:solidFill>
                  <a:srgbClr val="F2F0EB"/>
                </a:solidFill>
                <a:latin typeface="Calibri" pitchFamily="34" charset="0"/>
              </a:rPr>
              <a:t>Misogyny repackaged as truth-telling, self-improvement, and anti-feminism</a:t>
            </a:r>
          </a:p>
          <a:p>
            <a:pPr marL="0" indent="0" algn="l">
              <a:buNone/>
            </a:pPr>
            <a:endParaRPr lang="en-US" sz="1100" dirty="0"/>
          </a:p>
        </p:txBody>
      </p:sp>
      <p:sp>
        <p:nvSpPr>
          <p:cNvPr id="34" name="Chevron 3"/>
          <p:cNvSpPr/>
          <p:nvPr/>
        </p:nvSpPr>
        <p:spPr>
          <a:xfrm>
            <a:off x="4622800" y="1460500"/>
            <a:ext cx="2032000" cy="863600"/>
          </a:xfrm>
          <a:prstGeom prst="homePlate">
            <a:avLst>
              <a:gd name="adj" fmla="val 18000"/>
            </a:avLst>
          </a:prstGeom>
          <a:solidFill>
            <a:srgbClr val="152348"/>
          </a:solidFill>
          <a:ln>
            <a:noFill/>
          </a:ln>
        </p:spPr>
        <p:txBody>
          <a:bodyPr wrap="square" lIns="91440" tIns="45720" rIns="182880" bIns="4572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</a:rPr>
              <a:t>Algorithmic Oppression</a:t>
            </a:r>
          </a:p>
        </p:txBody>
      </p:sp>
      <p:sp>
        <p:nvSpPr>
          <p:cNvPr id="35" name="Desc 3"/>
          <p:cNvSpPr txBox="1"/>
          <p:nvPr/>
        </p:nvSpPr>
        <p:spPr>
          <a:xfrm>
            <a:off x="4622800" y="2514600"/>
            <a:ext cx="2032000" cy="1778000"/>
          </a:xfrm>
          <a:prstGeom prst="roundRect">
            <a:avLst>
              <a:gd name="adj" fmla="val 5000"/>
            </a:avLst>
          </a:prstGeom>
          <a:solidFill>
            <a:srgbClr val="1A1F3C"/>
          </a:solidFill>
          <a:ln>
            <a:noFill/>
          </a:ln>
        </p:spPr>
        <p:txBody>
          <a:bodyPr wrap="square" lIns="91440" tIns="72000" rIns="91440" bIns="72000" anchor="t"/>
          <a:lstStyle/>
          <a:p>
            <a:pPr>
              <a:spcAft>
                <a:spcPts val="300"/>
              </a:spcAft>
            </a:pPr>
            <a:r>
              <a:rPr lang="en-US" sz="1200" dirty="0">
                <a:solidFill>
                  <a:srgbClr val="F2F0EB"/>
                </a:solidFill>
                <a:latin typeface="Calibri" pitchFamily="34" charset="0"/>
              </a:rPr>
              <a:t>Algorithm biases information toward stereotypic results for marginalized groups — misogynistic content is structurally advantaged</a:t>
            </a:r>
          </a:p>
          <a:p>
            <a:r>
              <a:rPr lang="en-US" sz="1100" i="1" dirty="0">
                <a:solidFill>
                  <a:srgbClr val="8B8FA8"/>
                </a:solidFill>
                <a:latin typeface="Calibri" pitchFamily="34" charset="0"/>
              </a:rPr>
              <a:t>Noble, 2018</a:t>
            </a:r>
          </a:p>
        </p:txBody>
      </p:sp>
      <p:sp>
        <p:nvSpPr>
          <p:cNvPr id="36" name="Chevron 4"/>
          <p:cNvSpPr/>
          <p:nvPr/>
        </p:nvSpPr>
        <p:spPr>
          <a:xfrm>
            <a:off x="6705600" y="1460500"/>
            <a:ext cx="2032000" cy="863600"/>
          </a:xfrm>
          <a:prstGeom prst="homePlate">
            <a:avLst>
              <a:gd name="adj" fmla="val 18000"/>
            </a:avLst>
          </a:prstGeom>
          <a:solidFill>
            <a:srgbClr val="0F1A38"/>
          </a:solidFill>
          <a:ln>
            <a:noFill/>
          </a:ln>
        </p:spPr>
        <p:txBody>
          <a:bodyPr wrap="square" lIns="91440" tIns="45720" rIns="182880" bIns="4572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</a:rPr>
              <a:t>Scale</a:t>
            </a:r>
          </a:p>
        </p:txBody>
      </p:sp>
      <p:sp>
        <p:nvSpPr>
          <p:cNvPr id="37" name="Desc 4"/>
          <p:cNvSpPr txBox="1"/>
          <p:nvPr/>
        </p:nvSpPr>
        <p:spPr>
          <a:xfrm>
            <a:off x="6705600" y="2514600"/>
            <a:ext cx="2032000" cy="1778000"/>
          </a:xfrm>
          <a:prstGeom prst="roundRect">
            <a:avLst>
              <a:gd name="adj" fmla="val 5000"/>
            </a:avLst>
          </a:prstGeom>
          <a:solidFill>
            <a:srgbClr val="1A1F3C"/>
          </a:solidFill>
          <a:ln>
            <a:noFill/>
          </a:ln>
        </p:spPr>
        <p:txBody>
          <a:bodyPr wrap="square" lIns="91440" tIns="72000" rIns="91440" bIns="72000" anchor="t"/>
          <a:lstStyle/>
          <a:p>
            <a:pPr marL="0" indent="0" algn="l">
              <a:spcAft>
                <a:spcPts val="300"/>
              </a:spcAft>
              <a:buNone/>
            </a:pPr>
            <a:r>
              <a:rPr lang="en-US" sz="1200" dirty="0">
                <a:solidFill>
                  <a:srgbClr val="F2F0EB"/>
                </a:solidFill>
                <a:latin typeface="Calibri" pitchFamily="34" charset="0"/>
              </a:rPr>
              <a:t>Affective homosocial currencies carry misogynistic content to teenage audiences</a:t>
            </a:r>
          </a:p>
          <a:p>
            <a:pPr marL="0" indent="0" algn="l">
              <a:buNone/>
            </a:pPr>
            <a:r>
              <a:rPr lang="en-US" sz="1100" i="1" dirty="0" err="1">
                <a:solidFill>
                  <a:srgbClr val="8B8FA8"/>
                </a:solidFill>
                <a:latin typeface="Calibri" pitchFamily="34" charset="0"/>
              </a:rPr>
              <a:t>Haslop</a:t>
            </a:r>
            <a:r>
              <a:rPr lang="en-US" sz="1100" i="1" dirty="0">
                <a:solidFill>
                  <a:srgbClr val="8B8FA8"/>
                </a:solidFill>
                <a:latin typeface="Calibri" pitchFamily="34" charset="0"/>
              </a:rPr>
              <a:t> et al., 2024</a:t>
            </a:r>
          </a:p>
        </p:txBody>
      </p:sp>
      <p:sp>
        <p:nvSpPr>
          <p:cNvPr id="38" name="Accent Line"/>
          <p:cNvSpPr/>
          <p:nvPr/>
        </p:nvSpPr>
        <p:spPr>
          <a:xfrm>
            <a:off x="457200" y="2374900"/>
            <a:ext cx="8280400" cy="254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280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CONTENT REGULATION TURN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Levels of Governance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57200" y="1325880"/>
            <a:ext cx="8229600" cy="841248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91440" cy="8412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362456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25880" y="1380744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Self-Regulation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325880" y="1728216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standards + account bans produce only a "waterbed effect" — banned users migrate to Telegram/BitChute. The algorithm that amplified them remains untouched. (van Dijck et al., 2024)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286000"/>
            <a:ext cx="8229600" cy="841248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2286000"/>
            <a:ext cx="91440" cy="8412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2322576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2340864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Advertiser-Driven Governance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325880" y="2688336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GARM standards protect brand safety, not democratic values. They target illegal content only — leaving harmful-but-legal manosphere material within the brand safety floor. (Hill &amp; Shtern, 2024)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246120"/>
            <a:ext cx="8229600" cy="841248"/>
          </a:xfrm>
          <a:prstGeom prst="rect">
            <a:avLst/>
          </a:prstGeom>
          <a:solidFill>
            <a:srgbClr val="252B50"/>
          </a:solidFill>
          <a:ln w="12700">
            <a:solidFill>
              <a:srgbClr val="252B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246120"/>
            <a:ext cx="91440" cy="8412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282696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25880" y="3300984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Digital Services Act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325880" y="3648456"/>
            <a:ext cx="7223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ambitious attempt — but still content-focused. Restricts speech only where "proportionate". Fails to address why harmful content circulates at scale. (Mansell, 2024; Andrews, 2024)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65760" y="4544568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 &amp; Shtern (2024): The content regulation turn "chases an impossibility" — it ignores the structural conditions that make harmful content profitable to circulate.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TOWARDS STRUCTURAL GOVERNANCE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1F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Necessary Shifts in Platform Governance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57200" y="1473708"/>
            <a:ext cx="8229600" cy="804672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479804"/>
            <a:ext cx="91440" cy="8046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510284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25880" y="152857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Content → Algorithmic Governance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325880" y="1876044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independent auditing of TikTok's recommendation logic. Enforceable obligations to demonstrate engagement-maximization does not structurally advantage harmful content. (Puppis et al., 2024)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523744"/>
            <a:ext cx="8229600" cy="804672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57200" y="2520696"/>
            <a:ext cx="91440" cy="8046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2560320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25880" y="25786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Values → Human Rights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325880" y="29260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assessments must be measured against democratic communication rights, not legal thresholds. Is the platform's design compatible with "democratic human flourishing"? (Gurumurthy &amp; Chami, 2024)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547872"/>
            <a:ext cx="8229600" cy="804672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57200" y="3547872"/>
            <a:ext cx="91440" cy="8046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541776"/>
            <a:ext cx="457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325880" y="35692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Incidental → Structural Harm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325880" y="3910584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8B8F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Gender-transformative governance asks whether platform design systematically excludes women from democratic participation. (Padovani et al., 2024; Fuchs, 2024)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b="1" kern="0" spc="3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dirty="0"/>
          </a:p>
        </p:txBody>
      </p:sp>
      <p:sp>
        <p:nvSpPr>
          <p:cNvPr id="3" name="Shape 1"/>
          <p:cNvSpPr/>
          <p:nvPr/>
        </p:nvSpPr>
        <p:spPr>
          <a:xfrm>
            <a:off x="457200" y="658368"/>
            <a:ext cx="8229600" cy="36576"/>
          </a:xfrm>
          <a:prstGeom prst="rect">
            <a:avLst/>
          </a:prstGeom>
          <a:solidFill>
            <a:srgbClr val="1A1F3C"/>
          </a:solidFill>
          <a:ln w="12700">
            <a:solidFill>
              <a:srgbClr val="1A1F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96012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Fuchs, C. (2024). Social Media: A Critical Introduction (4th ed.). SAGE.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457200" y="182880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Puppis, M., Mansell, R., &amp; Van Den Bulck, H. (Eds.). (2024). Handbook of Media and Communication Governance. Edward Elgar.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" y="278892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57200" y="288036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Padovani, C., Wavre, V., Hintz, A., Goggin, G., &amp; Iosifidis, P. (Eds.). (2024). Global Communication Governance at the Crossroads. Springer.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374904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384048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Hill, S., &amp; Shtern, J. (2024). Techlash, Platformization and the Struggle to Govern. In Padovani et al. (2024).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846320" y="96012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Haslop, C., Ringrose, J., Cambazoglu, I., &amp; Milne, B. (2024). Mainstreaming the Manosphere's Misogyny. Social Media + Society, 10(1).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846320" y="182880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46320" y="192024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Andrews, L. (2024). Done is better than perfect. In Puppis et al. (2024).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846320" y="278892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0" y="288036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Dijck, J., de Winkel, T., &amp; Schäfer, M.T. (2024). Deplatforming as Governance Strategies. In Puppis et al. (2024).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846320" y="3749040"/>
            <a:ext cx="4114800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846320" y="3840480"/>
            <a:ext cx="4114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1A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European Commission. (2024). Commission opens formal proceedings against TikTok under DSA.</a:t>
            </a:r>
            <a:endParaRPr lang="en-US" sz="10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ENTIMETER_SERIES_ID_KEY" val="al6ctsd8sczxsf791r35akraco3ypak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7EB2225-B2B1-C041-A099-081E943FBDFF}">
  <we:reference id="wa200010001" version="1.0.0.1" store="en-US" storeType="OMEX"/>
  <we:alternateReferences>
    <we:reference id="wa200010001" version="1.0.0.1" store="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D35A102B-FED3-3045-BE57-75AC53139559}">
  <we:reference id="wa104379261" version="4.3.0.0" store="en-US" storeType="OMEX"/>
  <we:alternateReferences>
    <we:reference id="WA104379261" version="4.3.0.0" store="" storeType="OMEX"/>
  </we:alternateReferences>
  <we:properties>
    <we:property name="MENTIMETER_QUESTION_ID_KEY" value="&quot;ffy6jr6j932k&quot;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885</Words>
  <Application>Microsoft Macintosh PowerPoint</Application>
  <PresentationFormat>On-screen Show (16:9)</PresentationFormat>
  <Paragraphs>93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Amplified by Design</dc:title>
  <dc:subject>PptxGenJS Presentation</dc:subject>
  <dc:creator>PptxGenJS</dc:creator>
  <cp:lastModifiedBy>Iman Hans Ghasempour</cp:lastModifiedBy>
  <cp:revision>13</cp:revision>
  <dcterms:created xsi:type="dcterms:W3CDTF">2026-03-23T21:53:41Z</dcterms:created>
  <dcterms:modified xsi:type="dcterms:W3CDTF">2026-03-24T11:22:10Z</dcterms:modified>
</cp:coreProperties>
</file>